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2" d="100"/>
          <a:sy n="152" d="100"/>
        </p:scale>
        <p:origin x="604" y="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4206240"/>
            <a:ext cx="12191695" cy="635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1005840"/>
            <a:ext cx="10515600" cy="45720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400" b="1" i="0">
                <a:solidFill>
                  <a:srgbClr val="6DB33F"/>
                </a:solidFill>
                <a:latin typeface="Consolas"/>
              </a:rPr>
              <a:t>WYŻSZA SZKOŁA ZARZĄDZANIA I BANKOWOŚCI · ROK 3, SEM.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828800"/>
            <a:ext cx="10789920" cy="182880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1000"/>
              </a:spcAft>
            </a:pPr>
            <a:r>
              <a:rPr sz="4600" b="1" i="0">
                <a:solidFill>
                  <a:srgbClr val="FFFFFF"/>
                </a:solidFill>
                <a:latin typeface="Calibri"/>
              </a:rPr>
              <a:t>Spring Configuration Properties</a:t>
            </a:r>
          </a:p>
          <a:p>
            <a:pPr algn="l">
              <a:lnSpc>
                <a:spcPct val="100000"/>
              </a:lnSpc>
              <a:spcAft>
                <a:spcPts val="1000"/>
              </a:spcAft>
            </a:pPr>
            <a:r>
              <a:rPr sz="2200" b="0" i="1">
                <a:solidFill>
                  <a:srgbClr val="C9D3E0"/>
                </a:solidFill>
                <a:latin typeface="Calibri"/>
              </a:rPr>
              <a:t>Mapowanie i walidacja konfiguracji aplikacji Spring Boot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434840"/>
            <a:ext cx="10058400" cy="589905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600" b="1" i="0" dirty="0" err="1">
                <a:solidFill>
                  <a:srgbClr val="FFFFFF"/>
                </a:solidFill>
                <a:latin typeface="Calibri"/>
              </a:rPr>
              <a:t>Laboratorium</a:t>
            </a:r>
            <a:r>
              <a:rPr sz="1600" b="1" i="0" dirty="0">
                <a:solidFill>
                  <a:srgbClr val="FFFFFF"/>
                </a:solidFill>
                <a:latin typeface="Calibri"/>
              </a:rPr>
              <a:t> 6 · Spring</a:t>
            </a:r>
          </a:p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pl-PL" sz="1400" b="0" i="0" dirty="0">
                <a:solidFill>
                  <a:srgbClr val="C9D3E0"/>
                </a:solidFill>
                <a:latin typeface="Calibri"/>
              </a:rPr>
              <a:t>A</a:t>
            </a:r>
            <a:r>
              <a:rPr sz="1400" b="0" i="0" dirty="0" err="1">
                <a:solidFill>
                  <a:srgbClr val="C9D3E0"/>
                </a:solidFill>
                <a:latin typeface="Calibri"/>
              </a:rPr>
              <a:t>naliza</a:t>
            </a:r>
            <a:r>
              <a:rPr sz="1400" b="0" i="0" dirty="0">
                <a:solidFill>
                  <a:srgbClr val="C9D3E0"/>
                </a:solidFill>
                <a:latin typeface="Calibri"/>
              </a:rPr>
              <a:t> </a:t>
            </a:r>
            <a:r>
              <a:rPr sz="1400" b="0" i="0" dirty="0" err="1">
                <a:solidFill>
                  <a:srgbClr val="C9D3E0"/>
                </a:solidFill>
                <a:latin typeface="Calibri"/>
              </a:rPr>
              <a:t>projektu</a:t>
            </a:r>
            <a:r>
              <a:rPr sz="1400" b="0" i="0" dirty="0">
                <a:solidFill>
                  <a:srgbClr val="C9D3E0"/>
                </a:solidFill>
                <a:latin typeface="Calibri"/>
              </a:rPr>
              <a:t> src_Spring_Lab6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943600"/>
            <a:ext cx="10058400" cy="251351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300" b="0" i="0" dirty="0" err="1">
                <a:solidFill>
                  <a:srgbClr val="9FADC0"/>
                </a:solidFill>
                <a:latin typeface="Calibri"/>
              </a:rPr>
              <a:t>Imię</a:t>
            </a:r>
            <a:r>
              <a:rPr sz="1300" b="0" i="0" dirty="0">
                <a:solidFill>
                  <a:srgbClr val="9FADC0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9FADC0"/>
                </a:solidFill>
                <a:latin typeface="Calibri"/>
              </a:rPr>
              <a:t>i</a:t>
            </a:r>
            <a:r>
              <a:rPr sz="1300" b="0" i="0" dirty="0">
                <a:solidFill>
                  <a:srgbClr val="9FADC0"/>
                </a:solidFill>
                <a:latin typeface="Calibri"/>
              </a:rPr>
              <a:t> </a:t>
            </a:r>
            <a:r>
              <a:rPr sz="1300" b="0" i="0" dirty="0" err="1">
                <a:solidFill>
                  <a:srgbClr val="9FADC0"/>
                </a:solidFill>
                <a:latin typeface="Calibri"/>
              </a:rPr>
              <a:t>nazwisko</a:t>
            </a:r>
            <a:r>
              <a:rPr sz="1300" b="0" i="0" dirty="0">
                <a:solidFill>
                  <a:srgbClr val="9FADC0"/>
                </a:solidFill>
                <a:latin typeface="Calibri"/>
              </a:rPr>
              <a:t>: </a:t>
            </a:r>
            <a:r>
              <a:rPr lang="pl-PL" sz="1300" b="0" i="0" dirty="0">
                <a:solidFill>
                  <a:srgbClr val="9FADC0"/>
                </a:solidFill>
                <a:latin typeface="Calibri"/>
              </a:rPr>
              <a:t>mgr inż. Artur Pelo</a:t>
            </a:r>
            <a:r>
              <a:rPr sz="1300" b="0" i="0" dirty="0">
                <a:solidFill>
                  <a:srgbClr val="9FADC0"/>
                </a:solidFill>
                <a:latin typeface="Calibri"/>
              </a:rPr>
              <a:t>         Data: 27.06.2026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Klasa startowa i CommandLineRunner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371600"/>
            <a:ext cx="6583680" cy="310896"/>
          </a:xfrm>
          <a:prstGeom prst="rect">
            <a:avLst/>
          </a:prstGeom>
          <a:solidFill>
            <a:srgbClr val="3333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41680" y="1371600"/>
            <a:ext cx="6456680" cy="310896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ConfigDemoApplication.java (skrót)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682496"/>
            <a:ext cx="6583680" cy="4261104"/>
          </a:xfrm>
          <a:prstGeom prst="rect">
            <a:avLst/>
          </a:prstGeom>
          <a:solidFill>
            <a:srgbClr val="1E1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01600" rIns="101600" bIns="101600" rtlCol="0" anchor="ctr"/>
          <a:lstStyle/>
          <a:p>
            <a:pPr algn="ctr"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F78C6C"/>
                </a:solidFill>
                <a:latin typeface="Consolas"/>
              </a:rPr>
              <a:t>@SpringBootApplication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82AAFF"/>
                </a:solidFill>
                <a:latin typeface="Consolas"/>
              </a:rPr>
              <a:t>public class </a:t>
            </a:r>
            <a:r>
              <a:rPr sz="1200">
                <a:solidFill>
                  <a:srgbClr val="FFCB6B"/>
                </a:solidFill>
                <a:latin typeface="Consolas"/>
              </a:rPr>
              <a:t>ConfigDemoApplication</a:t>
            </a:r>
            <a:r>
              <a:rPr sz="1200">
                <a:solidFill>
                  <a:srgbClr val="E6E6E6"/>
                </a:solidFill>
                <a:latin typeface="Consolas"/>
              </a:rPr>
              <a:t> {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82AAFF"/>
                </a:solidFill>
                <a:latin typeface="Consolas"/>
              </a:rPr>
              <a:t>  public static void </a:t>
            </a:r>
            <a:r>
              <a:rPr sz="1200">
                <a:solidFill>
                  <a:srgbClr val="FFCB6B"/>
                </a:solidFill>
                <a:latin typeface="Consolas"/>
              </a:rPr>
              <a:t>main</a:t>
            </a:r>
            <a:r>
              <a:rPr sz="1200">
                <a:solidFill>
                  <a:srgbClr val="E6E6E6"/>
                </a:solidFill>
                <a:latin typeface="Consolas"/>
              </a:rPr>
              <a:t>(String[] args){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E6E6E6"/>
                </a:solidFill>
                <a:latin typeface="Consolas"/>
              </a:rPr>
              <a:t>    SpringApplication.</a:t>
            </a:r>
            <a:r>
              <a:rPr sz="1200">
                <a:solidFill>
                  <a:srgbClr val="FFCB6B"/>
                </a:solidFill>
                <a:latin typeface="Consolas"/>
              </a:rPr>
              <a:t>run</a:t>
            </a:r>
            <a:r>
              <a:rPr sz="1200">
                <a:solidFill>
                  <a:srgbClr val="E6E6E6"/>
                </a:solidFill>
                <a:latin typeface="Consolas"/>
              </a:rPr>
              <a:t>(...);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E6E6E6"/>
                </a:solidFill>
                <a:latin typeface="Consolas"/>
              </a:rPr>
              <a:t>  }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F78C6C"/>
                </a:solidFill>
                <a:latin typeface="Consolas"/>
              </a:rPr>
              <a:t>  @Bean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FFCB6B"/>
                </a:solidFill>
                <a:latin typeface="Consolas"/>
              </a:rPr>
              <a:t>  CommandLineRunner </a:t>
            </a:r>
            <a:r>
              <a:rPr sz="1200">
                <a:solidFill>
                  <a:srgbClr val="E6E6E6"/>
                </a:solidFill>
                <a:latin typeface="Consolas"/>
              </a:rPr>
              <a:t>run(MyAppProperties p){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82AAFF"/>
                </a:solidFill>
                <a:latin typeface="Consolas"/>
              </a:rPr>
              <a:t>    return </a:t>
            </a:r>
            <a:r>
              <a:rPr sz="1200">
                <a:solidFill>
                  <a:srgbClr val="E6E6E6"/>
                </a:solidFill>
                <a:latin typeface="Consolas"/>
              </a:rPr>
              <a:t>args -&gt; {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E6E6E6"/>
                </a:solidFill>
                <a:latin typeface="Consolas"/>
              </a:rPr>
              <a:t>      sout(</a:t>
            </a:r>
            <a:r>
              <a:rPr sz="1200">
                <a:solidFill>
                  <a:srgbClr val="C3E88D"/>
                </a:solidFill>
                <a:latin typeface="Consolas"/>
              </a:rPr>
              <a:t>"Name: "</a:t>
            </a:r>
            <a:r>
              <a:rPr sz="1200">
                <a:solidFill>
                  <a:srgbClr val="E6E6E6"/>
                </a:solidFill>
                <a:latin typeface="Consolas"/>
              </a:rPr>
              <a:t>+ p.getName());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E6E6E6"/>
                </a:solidFill>
                <a:latin typeface="Consolas"/>
              </a:rPr>
              <a:t>      sout(</a:t>
            </a:r>
            <a:r>
              <a:rPr sz="1200">
                <a:solidFill>
                  <a:srgbClr val="C3E88D"/>
                </a:solidFill>
                <a:latin typeface="Consolas"/>
              </a:rPr>
              <a:t>"Version: "</a:t>
            </a:r>
            <a:r>
              <a:rPr sz="1200">
                <a:solidFill>
                  <a:srgbClr val="E6E6E6"/>
                </a:solidFill>
                <a:latin typeface="Consolas"/>
              </a:rPr>
              <a:t>+ p.getVersion());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E6E6E6"/>
                </a:solidFill>
                <a:latin typeface="Consolas"/>
              </a:rPr>
              <a:t>      sout(</a:t>
            </a:r>
            <a:r>
              <a:rPr sz="1200">
                <a:solidFill>
                  <a:srgbClr val="C3E88D"/>
                </a:solidFill>
                <a:latin typeface="Consolas"/>
              </a:rPr>
              <a:t>"Host: "</a:t>
            </a:r>
            <a:r>
              <a:rPr sz="1200">
                <a:solidFill>
                  <a:srgbClr val="E6E6E6"/>
                </a:solidFill>
                <a:latin typeface="Consolas"/>
              </a:rPr>
              <a:t>+ p.getServer()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E6E6E6"/>
                </a:solidFill>
                <a:latin typeface="Consolas"/>
              </a:rPr>
              <a:t>                      .getHost());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E6E6E6"/>
                </a:solidFill>
                <a:latin typeface="Consolas"/>
              </a:rPr>
              <a:t>      p.getAdmins().forEach(...);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E6E6E6"/>
                </a:solidFill>
                <a:latin typeface="Consolas"/>
              </a:rPr>
              <a:t>    };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200">
                <a:solidFill>
                  <a:srgbClr val="E6E6E6"/>
                </a:solidFill>
                <a:latin typeface="Consolas"/>
              </a:rPr>
              <a:t>  }  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52360" y="1417320"/>
            <a:ext cx="42976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@SpringBootApplication uruchamia kontekst i autokonfigurację.</a:t>
            </a:r>
          </a:p>
          <a:p>
            <a:pPr>
              <a:spcAft>
                <a:spcPts val="10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MyAppProperties wstrzykiwany jako parametr metody @Bean.</a:t>
            </a:r>
          </a:p>
          <a:p>
            <a:pPr>
              <a:spcAft>
                <a:spcPts val="10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CommandLineRunner wykonuje kod tuż po starcie aplikacji.</a:t>
            </a:r>
          </a:p>
          <a:p>
            <a:pPr>
              <a:spcAft>
                <a:spcPts val="10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Wypisuje wczytane wartości — weryfikacja poprawności wiązania.</a:t>
            </a:r>
          </a:p>
          <a:p>
            <a:pPr>
              <a:spcAft>
                <a:spcPts val="10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Sprawdzenie null dla server zabezpiecza przed brakiem sekcji.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@Value  vs  @ConfigurationProperties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371600"/>
            <a:ext cx="5394960" cy="4480560"/>
          </a:xfrm>
          <a:prstGeom prst="rect">
            <a:avLst/>
          </a:prstGeom>
          <a:solidFill>
            <a:srgbClr val="F2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6309360" y="1371600"/>
            <a:ext cx="5394960" cy="4480560"/>
          </a:xfrm>
          <a:prstGeom prst="rect">
            <a:avLst/>
          </a:prstGeom>
          <a:solidFill>
            <a:srgbClr val="E9F4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640080" y="1371600"/>
            <a:ext cx="5394960" cy="502920"/>
          </a:xfrm>
          <a:prstGeom prst="roundRect">
            <a:avLst/>
          </a:prstGeom>
          <a:solidFill>
            <a:srgbClr val="444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@Value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09360" y="1371600"/>
            <a:ext cx="5394960" cy="502920"/>
          </a:xfrm>
          <a:prstGeom prst="round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Calibri"/>
              </a:rPr>
              <a:t>@ConfigurationProperties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057400"/>
            <a:ext cx="50292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Pojedyncze wartości: @Value("${myapp.name}").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Obsługa SpEL (wyrażenia).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Brak grupowania i typowanej struktury.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Brak wbudowanej walidacji grupy.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Relaxed binding nieobsługiwane.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Dobre do 1–2 pojedynczych parametrów.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2057400"/>
            <a:ext cx="502920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Grupa właściwości → typowany obiekt (POJO).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Wspiera obiekty zagnieżdżone, listy, mapy.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Integracja z @Validated (Bean Validation).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Relaxed binding + metadane w IDE.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Łatwe testowanie i ponowne użycie.</a:t>
            </a:r>
          </a:p>
          <a:p>
            <a:pPr>
              <a:spcAft>
                <a:spcPts val="9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Rekomendowane dla rozbudowanej konfiguracji.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460097"/>
            <a:ext cx="11247120" cy="451406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 dirty="0">
                <a:solidFill>
                  <a:srgbClr val="FFFFFF"/>
                </a:solidFill>
                <a:latin typeface="Calibri"/>
              </a:rPr>
              <a:t>Dobre </a:t>
            </a:r>
            <a:r>
              <a:rPr sz="2600" b="1" i="0" dirty="0" err="1">
                <a:solidFill>
                  <a:srgbClr val="FFFFFF"/>
                </a:solidFill>
                <a:latin typeface="Calibri"/>
              </a:rPr>
              <a:t>praktyk</a:t>
            </a:r>
            <a:r>
              <a:rPr lang="pl-PL" sz="2600" b="1" i="0" dirty="0">
                <a:solidFill>
                  <a:srgbClr val="FFFFFF"/>
                </a:solidFill>
                <a:latin typeface="Calibri"/>
              </a:rPr>
              <a:t>i</a:t>
            </a:r>
            <a:endParaRPr sz="2600" b="1" i="0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0080" y="1325880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Grupuj konfigurację per moduł, używaj jasnych prefiksów.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Waliduj wcześnie (fail-fast) — @Validated + ograniczenia na polach.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Rozważ niemutowalne właściwości (konstruktor binding, rekordy).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Sekrety trzymaj poza repozytorium — zmienne środowiskowe / Vault.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Wykorzystuj profile (application-dev/prod.properties).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5080" y="1325880"/>
            <a:ext cx="53949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Dodawaj spring-boot-configuration-processor → metadane i podpowiedzi w IDE.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Dokumentuj jednostki (Duration, DataSize) zamiast surowych liczb.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Pokrywaj wiązanie testami (@SpringBootTest / @ConfigurationPropertiesScan).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Ustaw rozsądne wartości domyślne.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Unikaj rozproszenia @Value po całym kodzie.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56032" cy="68580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822960" y="640080"/>
            <a:ext cx="10058400" cy="73152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3400" b="1" i="0">
                <a:solidFill>
                  <a:srgbClr val="FFFFFF"/>
                </a:solidFill>
                <a:latin typeface="Calibri"/>
              </a:rPr>
              <a:t>Podsumowanie</a:t>
            </a:r>
          </a:p>
        </p:txBody>
      </p:sp>
      <p:sp>
        <p:nvSpPr>
          <p:cNvPr id="5" name="Rectangle 4"/>
          <p:cNvSpPr/>
          <p:nvPr/>
        </p:nvSpPr>
        <p:spPr>
          <a:xfrm>
            <a:off x="822960" y="1417320"/>
            <a:ext cx="3200400" cy="381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" y="1737360"/>
            <a:ext cx="10515600" cy="2680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300"/>
              </a:spcAft>
            </a:pPr>
            <a:r>
              <a:rPr sz="1900" b="1" dirty="0">
                <a:solidFill>
                  <a:srgbClr val="6DB33F"/>
                </a:solidFill>
                <a:latin typeface="Calibri"/>
              </a:rPr>
              <a:t>✓ </a:t>
            </a:r>
            <a:r>
              <a:rPr sz="1800" b="1" dirty="0">
                <a:solidFill>
                  <a:srgbClr val="FFFFFF"/>
                </a:solidFill>
                <a:latin typeface="Calibri"/>
              </a:rPr>
              <a:t>Configuration Properties = type-safe</a:t>
            </a:r>
            <a:r>
              <a:rPr sz="1800" dirty="0">
                <a:solidFill>
                  <a:srgbClr val="FFFFFF"/>
                </a:solidFill>
                <a:latin typeface="Calibri"/>
              </a:rPr>
              <a:t>,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zewnętrzna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i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walidowana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konfiguracja</a:t>
            </a:r>
            <a:r>
              <a:rPr sz="180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>
              <a:spcAft>
                <a:spcPts val="1300"/>
              </a:spcAft>
            </a:pPr>
            <a:r>
              <a:rPr sz="1900" b="1" dirty="0">
                <a:solidFill>
                  <a:srgbClr val="6DB33F"/>
                </a:solidFill>
                <a:latin typeface="Calibri"/>
              </a:rPr>
              <a:t>✓ </a:t>
            </a:r>
            <a:r>
              <a:rPr sz="1800" b="1" dirty="0">
                <a:solidFill>
                  <a:srgbClr val="FFFFFF"/>
                </a:solidFill>
                <a:latin typeface="Calibri"/>
              </a:rPr>
              <a:t>@ConfigurationProperties(prefix)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mapuje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grupę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kluczy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na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obiekt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POJO.</a:t>
            </a:r>
          </a:p>
          <a:p>
            <a:pPr>
              <a:spcAft>
                <a:spcPts val="1300"/>
              </a:spcAft>
            </a:pPr>
            <a:r>
              <a:rPr sz="1900" b="1" dirty="0">
                <a:solidFill>
                  <a:srgbClr val="6DB33F"/>
                </a:solidFill>
                <a:latin typeface="Calibri"/>
              </a:rPr>
              <a:t>✓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Obsługa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pól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prostych</a:t>
            </a:r>
            <a:r>
              <a:rPr sz="1800" dirty="0">
                <a:solidFill>
                  <a:srgbClr val="FFFFFF"/>
                </a:solidFill>
                <a:latin typeface="Calibri"/>
              </a:rPr>
              <a:t>,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obiektów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zagnieżdżonych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(Server)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oraz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list (admins).</a:t>
            </a:r>
          </a:p>
          <a:p>
            <a:pPr>
              <a:spcAft>
                <a:spcPts val="1300"/>
              </a:spcAft>
            </a:pPr>
            <a:r>
              <a:rPr sz="1900" dirty="0">
                <a:solidFill>
                  <a:srgbClr val="6DB33F"/>
                </a:solidFill>
                <a:latin typeface="Calibri"/>
              </a:rPr>
              <a:t>✓ </a:t>
            </a:r>
            <a:r>
              <a:rPr sz="1800" dirty="0">
                <a:solidFill>
                  <a:srgbClr val="FFFFFF"/>
                </a:solidFill>
                <a:latin typeface="Calibri"/>
              </a:rPr>
              <a:t>@Validated +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adnotacje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Jakarta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zapewniają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poprawność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danych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przy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starcie</a:t>
            </a:r>
            <a:r>
              <a:rPr sz="180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>
              <a:spcAft>
                <a:spcPts val="1300"/>
              </a:spcAft>
            </a:pPr>
            <a:r>
              <a:rPr sz="1900" b="1" dirty="0">
                <a:solidFill>
                  <a:srgbClr val="6DB33F"/>
                </a:solidFill>
                <a:latin typeface="Calibri"/>
              </a:rPr>
              <a:t>✓ </a:t>
            </a:r>
            <a:r>
              <a:rPr sz="1800" b="1" dirty="0" err="1">
                <a:solidFill>
                  <a:srgbClr val="FFFFFF"/>
                </a:solidFill>
                <a:latin typeface="Calibri"/>
              </a:rPr>
              <a:t>CommandLineRunner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pozwala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zweryfikować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wczytaną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konfigurację</a:t>
            </a:r>
            <a:r>
              <a:rPr sz="1800" dirty="0">
                <a:solidFill>
                  <a:srgbClr val="FFFFFF"/>
                </a:solidFill>
                <a:latin typeface="Calibri"/>
              </a:rPr>
              <a:t>.</a:t>
            </a:r>
          </a:p>
          <a:p>
            <a:pPr>
              <a:spcAft>
                <a:spcPts val="1300"/>
              </a:spcAft>
            </a:pPr>
            <a:r>
              <a:rPr sz="1900" b="1" dirty="0">
                <a:solidFill>
                  <a:srgbClr val="6DB33F"/>
                </a:solidFill>
                <a:latin typeface="Calibri"/>
              </a:rPr>
              <a:t>✓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Podejście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rekomendowane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dla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rozbudowanej</a:t>
            </a:r>
            <a:r>
              <a:rPr sz="1800" dirty="0">
                <a:solidFill>
                  <a:srgbClr val="FFFFFF"/>
                </a:solidFill>
                <a:latin typeface="Calibri"/>
              </a:rPr>
              <a:t>,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utrzymywalnej</a:t>
            </a:r>
            <a:r>
              <a:rPr sz="1800" dirty="0">
                <a:solidFill>
                  <a:srgbClr val="FFFFFF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FFFFFF"/>
                </a:solidFill>
                <a:latin typeface="Calibri"/>
              </a:rPr>
              <a:t>konfiguracji</a:t>
            </a:r>
            <a:r>
              <a:rPr sz="1800" dirty="0">
                <a:solidFill>
                  <a:srgbClr val="FFFFFF"/>
                </a:solidFill>
                <a:latin typeface="Calibri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10058400" cy="45720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300" b="0" i="1">
                <a:solidFill>
                  <a:srgbClr val="9FADC0"/>
                </a:solidFill>
                <a:latin typeface="Calibri"/>
              </a:rPr>
              <a:t>Projekt referencyjny: src_Spring_Lab6  ·  Spring Boot 3.5.0  ·  Java 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71600"/>
            <a:ext cx="5486400" cy="4021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Czym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są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Configuration Properties</a:t>
            </a:r>
            <a:endParaRPr lang="pl-PL" sz="1800" dirty="0">
              <a:solidFill>
                <a:srgbClr val="1B2A4A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endParaRPr sz="1800" dirty="0">
              <a:solidFill>
                <a:srgbClr val="1B2A4A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Mechanizm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@ConfigurationProperties</a:t>
            </a:r>
          </a:p>
          <a:p>
            <a:pPr>
              <a:spcAft>
                <a:spcPts val="1400"/>
              </a:spcAft>
            </a:pPr>
            <a:endParaRPr lang="pl-PL" sz="1800" b="1" dirty="0">
              <a:solidFill>
                <a:srgbClr val="6DB33F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Struktura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projektu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src_Spring_Lab6</a:t>
            </a:r>
          </a:p>
          <a:p>
            <a:pPr>
              <a:spcAft>
                <a:spcPts val="1400"/>
              </a:spcAft>
            </a:pPr>
            <a:endParaRPr lang="pl-PL" sz="1800" b="1" dirty="0">
              <a:solidFill>
                <a:srgbClr val="6DB33F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Plik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application.properties</a:t>
            </a:r>
            <a:endParaRPr sz="1800" dirty="0">
              <a:solidFill>
                <a:srgbClr val="1B2A4A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endParaRPr lang="pl-PL" sz="1800" b="1" dirty="0">
              <a:solidFill>
                <a:srgbClr val="6DB33F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Klasa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MyAppProperties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—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mapowanie</a:t>
            </a:r>
            <a:endParaRPr sz="1800" dirty="0">
              <a:solidFill>
                <a:srgbClr val="1B2A4A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9360" y="1371600"/>
            <a:ext cx="5486400" cy="4021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Obiekty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zagnieżdżone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i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listy</a:t>
            </a:r>
            <a:endParaRPr lang="pl-PL" sz="1800" dirty="0">
              <a:solidFill>
                <a:srgbClr val="1B2A4A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endParaRPr sz="1800" dirty="0">
              <a:solidFill>
                <a:srgbClr val="1B2A4A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Walidacja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właściwości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(Jakarta/Hibernate)</a:t>
            </a:r>
          </a:p>
          <a:p>
            <a:pPr>
              <a:spcAft>
                <a:spcPts val="1400"/>
              </a:spcAft>
            </a:pPr>
            <a:endParaRPr lang="pl-PL" sz="1800" b="1" dirty="0">
              <a:solidFill>
                <a:srgbClr val="6DB33F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Klasa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startowa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i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CommandLineRunner</a:t>
            </a:r>
            <a:endParaRPr sz="1800" dirty="0">
              <a:solidFill>
                <a:srgbClr val="1B2A4A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endParaRPr lang="pl-PL" sz="1800" b="1" dirty="0">
              <a:solidFill>
                <a:srgbClr val="6DB33F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>
                <a:solidFill>
                  <a:srgbClr val="1B2A4A"/>
                </a:solidFill>
                <a:latin typeface="Calibri"/>
              </a:rPr>
              <a:t>@Value vs @ConfigurationProperties</a:t>
            </a:r>
          </a:p>
          <a:p>
            <a:pPr>
              <a:spcAft>
                <a:spcPts val="1400"/>
              </a:spcAft>
            </a:pPr>
            <a:endParaRPr lang="pl-PL" sz="1800" b="1" dirty="0">
              <a:solidFill>
                <a:srgbClr val="6DB33F"/>
              </a:solidFill>
              <a:latin typeface="Calibri"/>
            </a:endParaRPr>
          </a:p>
          <a:p>
            <a:pPr>
              <a:spcAft>
                <a:spcPts val="1400"/>
              </a:spcAft>
            </a:pPr>
            <a:r>
              <a:rPr sz="1800" b="1" dirty="0">
                <a:solidFill>
                  <a:srgbClr val="6DB33F"/>
                </a:solidFill>
                <a:latin typeface="Calibri"/>
              </a:rPr>
              <a:t>▸ </a:t>
            </a:r>
            <a:r>
              <a:rPr sz="1800" dirty="0">
                <a:solidFill>
                  <a:srgbClr val="1B2A4A"/>
                </a:solidFill>
                <a:latin typeface="Calibri"/>
              </a:rPr>
              <a:t>Dobre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praktyki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inżynierskie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i</a:t>
            </a:r>
            <a:r>
              <a:rPr sz="1800" dirty="0">
                <a:solidFill>
                  <a:srgbClr val="1B2A4A"/>
                </a:solidFill>
                <a:latin typeface="Calibri"/>
              </a:rPr>
              <a:t> </a:t>
            </a:r>
            <a:r>
              <a:rPr sz="1800" dirty="0" err="1">
                <a:solidFill>
                  <a:srgbClr val="1B2A4A"/>
                </a:solidFill>
                <a:latin typeface="Calibri"/>
              </a:rPr>
              <a:t>podsumowanie</a:t>
            </a:r>
            <a:endParaRPr sz="1800" dirty="0">
              <a:solidFill>
                <a:srgbClr val="1B2A4A"/>
              </a:solidFill>
              <a:latin typeface="Calibri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297180" y="1417320"/>
            <a:ext cx="365760" cy="310896"/>
          </a:xfrm>
          <a:prstGeom prst="round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97180" y="2288032"/>
            <a:ext cx="365760" cy="310896"/>
          </a:xfrm>
          <a:prstGeom prst="round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97180" y="3140456"/>
            <a:ext cx="365760" cy="310896"/>
          </a:xfrm>
          <a:prstGeom prst="round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97180" y="4103625"/>
            <a:ext cx="365760" cy="310896"/>
          </a:xfrm>
          <a:prstGeom prst="round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74320" y="4998720"/>
            <a:ext cx="365760" cy="310896"/>
          </a:xfrm>
          <a:prstGeom prst="round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890260" y="1359916"/>
            <a:ext cx="365760" cy="310896"/>
          </a:xfrm>
          <a:prstGeom prst="round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890260" y="2320798"/>
            <a:ext cx="365760" cy="310896"/>
          </a:xfrm>
          <a:prstGeom prst="round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5912967" y="3224277"/>
            <a:ext cx="365760" cy="310896"/>
          </a:xfrm>
          <a:prstGeom prst="round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12967" y="4103625"/>
            <a:ext cx="365760" cy="310896"/>
          </a:xfrm>
          <a:prstGeom prst="round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9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882641" y="4974336"/>
            <a:ext cx="380999" cy="310896"/>
          </a:xfrm>
          <a:prstGeom prst="round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Czym są Configuration Properties?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25880"/>
            <a:ext cx="658368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sz="1600" b="1">
                <a:solidFill>
                  <a:srgbClr val="6DB33F"/>
                </a:solidFill>
                <a:latin typeface="Calibri"/>
              </a:rPr>
              <a:t>▸ </a:t>
            </a:r>
            <a:r>
              <a:rPr sz="1600">
                <a:solidFill>
                  <a:srgbClr val="1B2A4A"/>
                </a:solidFill>
                <a:latin typeface="Calibri"/>
              </a:rPr>
              <a:t>Zewnętrzna konfiguracja — wartości oddzielone od kodu (zasada externalized configuration).</a:t>
            </a:r>
          </a:p>
          <a:p>
            <a:pPr>
              <a:spcAft>
                <a:spcPts val="1200"/>
              </a:spcAft>
            </a:pPr>
            <a:r>
              <a:rPr sz="1600" b="1">
                <a:solidFill>
                  <a:srgbClr val="6DB33F"/>
                </a:solidFill>
                <a:latin typeface="Calibri"/>
              </a:rPr>
              <a:t>▸ </a:t>
            </a:r>
            <a:r>
              <a:rPr sz="1600">
                <a:solidFill>
                  <a:srgbClr val="1B2A4A"/>
                </a:solidFill>
                <a:latin typeface="Calibri"/>
              </a:rPr>
              <a:t>Spring Boot mapuje właściwości (klucz=wartość) na pola obiektu POJO — type-safe binding.</a:t>
            </a:r>
          </a:p>
          <a:p>
            <a:pPr>
              <a:spcAft>
                <a:spcPts val="1200"/>
              </a:spcAft>
            </a:pPr>
            <a:r>
              <a:rPr sz="1600" b="1">
                <a:solidFill>
                  <a:srgbClr val="6DB33F"/>
                </a:solidFill>
                <a:latin typeface="Calibri"/>
              </a:rPr>
              <a:t>▸ </a:t>
            </a:r>
            <a:r>
              <a:rPr sz="1600">
                <a:solidFill>
                  <a:srgbClr val="1B2A4A"/>
                </a:solidFill>
                <a:latin typeface="Calibri"/>
              </a:rPr>
              <a:t>Źródła konfiguracji: application.properties / .yml, zmienne środowiskowe, argumenty CLI, profile.</a:t>
            </a:r>
          </a:p>
          <a:p>
            <a:pPr>
              <a:spcAft>
                <a:spcPts val="1200"/>
              </a:spcAft>
            </a:pPr>
            <a:r>
              <a:rPr sz="1600" b="1">
                <a:solidFill>
                  <a:srgbClr val="6DB33F"/>
                </a:solidFill>
                <a:latin typeface="Calibri"/>
              </a:rPr>
              <a:t>▸ </a:t>
            </a:r>
            <a:r>
              <a:rPr sz="1600">
                <a:solidFill>
                  <a:srgbClr val="1B2A4A"/>
                </a:solidFill>
                <a:latin typeface="Calibri"/>
              </a:rPr>
              <a:t>Prefiks grupuje powiązane właściwości w jedną klasę konfiguracyjną.</a:t>
            </a:r>
          </a:p>
          <a:p>
            <a:pPr>
              <a:spcAft>
                <a:spcPts val="1200"/>
              </a:spcAft>
            </a:pPr>
            <a:r>
              <a:rPr sz="1600" b="1">
                <a:solidFill>
                  <a:srgbClr val="6DB33F"/>
                </a:solidFill>
                <a:latin typeface="Calibri"/>
              </a:rPr>
              <a:t>▸ </a:t>
            </a:r>
            <a:r>
              <a:rPr sz="1600">
                <a:solidFill>
                  <a:srgbClr val="1B2A4A"/>
                </a:solidFill>
                <a:latin typeface="Calibri"/>
              </a:rPr>
              <a:t>Korzyści: typowanie, walidacja, autouzupełnianie w IDE, czytelność, łatwe testowanie.</a:t>
            </a:r>
          </a:p>
        </p:txBody>
      </p:sp>
      <p:sp>
        <p:nvSpPr>
          <p:cNvPr id="7" name="Rectangle 6"/>
          <p:cNvSpPr/>
          <p:nvPr/>
        </p:nvSpPr>
        <p:spPr>
          <a:xfrm>
            <a:off x="7498079" y="1371600"/>
            <a:ext cx="4206240" cy="4389120"/>
          </a:xfrm>
          <a:prstGeom prst="rect">
            <a:avLst/>
          </a:prstGeom>
          <a:solidFill>
            <a:srgbClr val="F2F5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7635240" y="1463040"/>
            <a:ext cx="3931920" cy="36576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400" b="1" i="0">
                <a:solidFill>
                  <a:srgbClr val="1B2A4A"/>
                </a:solidFill>
                <a:latin typeface="Calibri"/>
              </a:rPr>
              <a:t>Przepływ wiązania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726679" y="1965960"/>
            <a:ext cx="3749039" cy="502920"/>
          </a:xfrm>
          <a:prstGeom prst="round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application.properties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326880" y="2423160"/>
            <a:ext cx="548640" cy="27432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sz="1600" b="1" i="0">
                <a:solidFill>
                  <a:srgbClr val="1B2A4A"/>
                </a:solidFill>
                <a:latin typeface="Calibri"/>
              </a:rPr>
              <a:t>↓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26679" y="2743200"/>
            <a:ext cx="3749039" cy="502920"/>
          </a:xfrm>
          <a:prstGeom prst="round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Spring Boot Binder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26880" y="3200400"/>
            <a:ext cx="548640" cy="27432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sz="1600" b="1" i="0">
                <a:solidFill>
                  <a:srgbClr val="1B2A4A"/>
                </a:solidFill>
                <a:latin typeface="Calibri"/>
              </a:rPr>
              <a:t>↓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26679" y="3520440"/>
            <a:ext cx="3749039" cy="502920"/>
          </a:xfrm>
          <a:prstGeom prst="roundRect">
            <a:avLst/>
          </a:prstGeom>
          <a:solidFill>
            <a:srgbClr val="2E7D3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@ConfigurationProperties
(MyAppProperties)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326880" y="3977639"/>
            <a:ext cx="548640" cy="27432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sz="1600" b="1" i="0">
                <a:solidFill>
                  <a:srgbClr val="1B2A4A"/>
                </a:solidFill>
                <a:latin typeface="Calibri"/>
              </a:rPr>
              <a:t>↓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726679" y="4297680"/>
            <a:ext cx="3749039" cy="502920"/>
          </a:xfrm>
          <a:prstGeom prst="roundRect">
            <a:avLst/>
          </a:prstGeom>
          <a:solidFill>
            <a:srgbClr val="C0392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Walidacja (@Validated)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326880" y="4754880"/>
            <a:ext cx="548640" cy="27432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sz="1600" b="1" i="0">
                <a:solidFill>
                  <a:srgbClr val="1B2A4A"/>
                </a:solidFill>
                <a:latin typeface="Calibri"/>
              </a:rPr>
              <a:t>↓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26679" y="5074920"/>
            <a:ext cx="3749039" cy="502920"/>
          </a:xfrm>
          <a:prstGeom prst="roundRect">
            <a:avLst/>
          </a:prstGeom>
          <a:solidFill>
            <a:srgbClr val="444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Gotowy obiekt w aplikacji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Mechanizm @ConfigurationProperties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325880"/>
            <a:ext cx="54864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@ConfigurationProperties(prefix = "myapp") wiąże klucze myapp.* z polami klasy.</a:t>
            </a:r>
          </a:p>
          <a:p>
            <a:pPr>
              <a:spcAft>
                <a:spcPts val="10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Wiązanie odbywa się przez settery (JavaBean) lub konstruktor (@ConstructorBinding).</a:t>
            </a:r>
          </a:p>
          <a:p>
            <a:pPr>
              <a:spcAft>
                <a:spcPts val="10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Relaxed binding — klucze myapp.server-host / server_host / SERVER_HOST trafiają do serverHost.</a:t>
            </a:r>
          </a:p>
          <a:p>
            <a:pPr>
              <a:spcAft>
                <a:spcPts val="10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Aktywacja: @Component lub @EnableConfigurationProperties.</a:t>
            </a:r>
          </a:p>
          <a:p>
            <a:pPr>
              <a:spcAft>
                <a:spcPts val="10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Konwersja typów: String → int, boolean, enum, List, Duration, DataSize itp.</a:t>
            </a:r>
          </a:p>
        </p:txBody>
      </p:sp>
      <p:sp>
        <p:nvSpPr>
          <p:cNvPr id="7" name="Rectangle 6"/>
          <p:cNvSpPr/>
          <p:nvPr/>
        </p:nvSpPr>
        <p:spPr>
          <a:xfrm>
            <a:off x="6355080" y="1371600"/>
            <a:ext cx="5349240" cy="310896"/>
          </a:xfrm>
          <a:prstGeom prst="rect">
            <a:avLst/>
          </a:prstGeom>
          <a:solidFill>
            <a:srgbClr val="3333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456680" y="1371600"/>
            <a:ext cx="5222240" cy="310896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MyAppProperties.java (fragment)</a:t>
            </a:r>
          </a:p>
        </p:txBody>
      </p:sp>
      <p:sp>
        <p:nvSpPr>
          <p:cNvPr id="9" name="Rectangle 8"/>
          <p:cNvSpPr/>
          <p:nvPr/>
        </p:nvSpPr>
        <p:spPr>
          <a:xfrm>
            <a:off x="6355080" y="1682496"/>
            <a:ext cx="5349240" cy="3072384"/>
          </a:xfrm>
          <a:prstGeom prst="rect">
            <a:avLst/>
          </a:prstGeom>
          <a:solidFill>
            <a:srgbClr val="1E1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01600" rIns="101600" bIns="101600" rtlCol="0" anchor="ctr"/>
          <a:lstStyle/>
          <a:p>
            <a:pPr algn="ctr"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@Component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@ConfigurationProperties</a:t>
            </a:r>
            <a:r>
              <a:rPr sz="1300">
                <a:solidFill>
                  <a:srgbClr val="E6E6E6"/>
                </a:solidFill>
                <a:latin typeface="Consolas"/>
              </a:rPr>
              <a:t>(prefix = </a:t>
            </a:r>
            <a:r>
              <a:rPr sz="1300">
                <a:solidFill>
                  <a:srgbClr val="C3E88D"/>
                </a:solidFill>
                <a:latin typeface="Consolas"/>
              </a:rPr>
              <a:t>"myapp"</a:t>
            </a:r>
            <a:r>
              <a:rPr sz="1300">
                <a:solidFill>
                  <a:srgbClr val="E6E6E6"/>
                </a:solidFill>
                <a:latin typeface="Consolas"/>
              </a:rPr>
              <a:t>)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@Validated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public class </a:t>
            </a:r>
            <a:r>
              <a:rPr sz="1300">
                <a:solidFill>
                  <a:srgbClr val="FFCB6B"/>
                </a:solidFill>
                <a:latin typeface="Consolas"/>
              </a:rPr>
              <a:t>MyAppProperties</a:t>
            </a:r>
            <a:r>
              <a:rPr sz="1300">
                <a:solidFill>
                  <a:srgbClr val="E6E6E6"/>
                </a:solidFill>
                <a:latin typeface="Consolas"/>
              </a:rPr>
              <a:t> {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  private String </a:t>
            </a:r>
            <a:r>
              <a:rPr sz="1300">
                <a:solidFill>
                  <a:srgbClr val="E6E6E6"/>
                </a:solidFill>
                <a:latin typeface="Consolas"/>
              </a:rPr>
              <a:t>name;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  private boolean </a:t>
            </a:r>
            <a:r>
              <a:rPr sz="1300">
                <a:solidFill>
                  <a:srgbClr val="E6E6E6"/>
                </a:solidFill>
                <a:latin typeface="Consolas"/>
              </a:rPr>
              <a:t>enabled;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  private Server </a:t>
            </a:r>
            <a:r>
              <a:rPr sz="1300">
                <a:solidFill>
                  <a:srgbClr val="E6E6E6"/>
                </a:solidFill>
                <a:latin typeface="Consolas"/>
              </a:rPr>
              <a:t>server;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  private List&lt;String&gt; </a:t>
            </a:r>
            <a:r>
              <a:rPr sz="1300">
                <a:solidFill>
                  <a:srgbClr val="E6E6E6"/>
                </a:solidFill>
                <a:latin typeface="Consolas"/>
              </a:rPr>
              <a:t>admins;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    </a:t>
            </a:r>
            <a:r>
              <a:rPr sz="1300">
                <a:solidFill>
                  <a:srgbClr val="6A7388"/>
                </a:solidFill>
                <a:latin typeface="Consolas"/>
              </a:rPr>
              <a:t>// + gettery / settery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}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355080" y="5029200"/>
            <a:ext cx="5349240" cy="457200"/>
          </a:xfrm>
          <a:prstGeom prst="round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tIns="12700" bIns="12700" rtlCol="0" anchor="ctr"/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prefix "myapp"  +  pole serverHost  ⇄  myapp.server-host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Struktura projektu  ·  src_Spring_Lab6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371600"/>
            <a:ext cx="5852160" cy="310896"/>
          </a:xfrm>
          <a:prstGeom prst="rect">
            <a:avLst/>
          </a:prstGeom>
          <a:solidFill>
            <a:srgbClr val="3333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41680" y="1371600"/>
            <a:ext cx="5725160" cy="310896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Drzewo projektu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682496"/>
            <a:ext cx="5852160" cy="4169664"/>
          </a:xfrm>
          <a:prstGeom prst="rect">
            <a:avLst/>
          </a:prstGeom>
          <a:solidFill>
            <a:srgbClr val="1E1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01600" rIns="101600" bIns="101600" rtlCol="0" anchor="ctr"/>
          <a:lstStyle/>
          <a:p>
            <a:pPr algn="ctr"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6DB33F"/>
                </a:solidFill>
                <a:latin typeface="Consolas"/>
              </a:rPr>
              <a:t>src_Spring_Lab6/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├─ pom.xml</a:t>
            </a:r>
            <a:r>
              <a:rPr sz="1300">
                <a:solidFill>
                  <a:srgbClr val="6A7388"/>
                </a:solidFill>
                <a:latin typeface="Consolas"/>
              </a:rPr>
              <a:t>            ← zależności Maven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└─ src/main/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   ├─ java/org/example/scp/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   │  ├─ </a:t>
            </a:r>
            <a:r>
              <a:rPr sz="1300">
                <a:solidFill>
                  <a:srgbClr val="FFCB6B"/>
                </a:solidFill>
                <a:latin typeface="Consolas"/>
              </a:rPr>
              <a:t>ConfigDemoApplication.java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   │  └─ config/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   │     └─ </a:t>
            </a:r>
            <a:r>
              <a:rPr sz="1300">
                <a:solidFill>
                  <a:srgbClr val="FFCB6B"/>
                </a:solidFill>
                <a:latin typeface="Consolas"/>
              </a:rPr>
              <a:t>MyAppProperties.java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   └─ resources/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      └─ </a:t>
            </a:r>
            <a:r>
              <a:rPr sz="1300">
                <a:solidFill>
                  <a:srgbClr val="C3E88D"/>
                </a:solidFill>
                <a:latin typeface="Consolas"/>
              </a:rPr>
              <a:t>application.properties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5120" y="1417320"/>
            <a:ext cx="502920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ConfigDemoApplication.java — punkt startowy, definiuje CommandLineRunner.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config/MyAppProperties.java — klasa właściwości z walidacją i klasą zagnieżdżoną Server.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application.properties — wartości konfiguracji (prefiks myapp).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pom.xml — spring-boot-starter, jakarta.validation-api, hibernate-validator, configuration-processor.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Java 17, Spring Boot 3.5.0, pakowanie Maven.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Plik  application.properties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371600"/>
            <a:ext cx="6035040" cy="310896"/>
          </a:xfrm>
          <a:prstGeom prst="rect">
            <a:avLst/>
          </a:prstGeom>
          <a:solidFill>
            <a:srgbClr val="3333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41680" y="1371600"/>
            <a:ext cx="5908040" cy="310896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application.properties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682496"/>
            <a:ext cx="6035040" cy="3621024"/>
          </a:xfrm>
          <a:prstGeom prst="rect">
            <a:avLst/>
          </a:prstGeom>
          <a:solidFill>
            <a:srgbClr val="1E1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01600" rIns="101600" bIns="101600" rtlCol="0" anchor="ctr"/>
          <a:lstStyle/>
          <a:p>
            <a:pPr algn="ctr">
              <a:lnSpc>
                <a:spcPct val="100000"/>
              </a:lnSpc>
              <a:spcAft>
                <a:spcPts val="100"/>
              </a:spcAft>
            </a:pPr>
            <a:r>
              <a:rPr sz="1400">
                <a:solidFill>
                  <a:srgbClr val="E6E6E6"/>
                </a:solidFill>
                <a:latin typeface="Consolas"/>
              </a:rPr>
              <a:t>spring.application.name=</a:t>
            </a:r>
            <a:r>
              <a:rPr sz="1400">
                <a:solidFill>
                  <a:srgbClr val="C3E88D"/>
                </a:solidFill>
                <a:latin typeface="Consolas"/>
              </a:rPr>
              <a:t>scp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400">
                <a:solidFill>
                  <a:srgbClr val="E6E6E6"/>
                </a:solidFill>
                <a:latin typeface="Consolas"/>
              </a:rPr>
              <a:t>myapp.name=</a:t>
            </a:r>
            <a:r>
              <a:rPr sz="1400">
                <a:solidFill>
                  <a:srgbClr val="C3E88D"/>
                </a:solidFill>
                <a:latin typeface="Consolas"/>
              </a:rPr>
              <a:t>WSZIB_App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400">
                <a:solidFill>
                  <a:srgbClr val="E6E6E6"/>
                </a:solidFill>
                <a:latin typeface="Consolas"/>
              </a:rPr>
              <a:t>myapp.version=</a:t>
            </a:r>
            <a:r>
              <a:rPr sz="1400">
                <a:solidFill>
                  <a:srgbClr val="C3E88D"/>
                </a:solidFill>
                <a:latin typeface="Consolas"/>
              </a:rPr>
              <a:t>2.1.5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400">
                <a:solidFill>
                  <a:srgbClr val="E6E6E6"/>
                </a:solidFill>
                <a:latin typeface="Consolas"/>
              </a:rPr>
              <a:t>myapp.enabled=</a:t>
            </a:r>
            <a:r>
              <a:rPr sz="1400">
                <a:solidFill>
                  <a:srgbClr val="C3E88D"/>
                </a:solidFill>
                <a:latin typeface="Consolas"/>
              </a:rPr>
              <a:t>true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endParaRPr sz="1400">
              <a:solidFill>
                <a:srgbClr val="C3E88D"/>
              </a:solidFill>
              <a:latin typeface="Consolas"/>
            </a:endParaRP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400">
                <a:solidFill>
                  <a:srgbClr val="E6E6E6"/>
                </a:solidFill>
                <a:latin typeface="Consolas"/>
              </a:rPr>
              <a:t>myapp.server.host=</a:t>
            </a:r>
            <a:r>
              <a:rPr sz="1400">
                <a:solidFill>
                  <a:srgbClr val="C3E88D"/>
                </a:solidFill>
                <a:latin typeface="Consolas"/>
              </a:rPr>
              <a:t>localhost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400">
                <a:solidFill>
                  <a:srgbClr val="E6E6E6"/>
                </a:solidFill>
                <a:latin typeface="Consolas"/>
              </a:rPr>
              <a:t>myapp.server.port=</a:t>
            </a:r>
            <a:r>
              <a:rPr sz="1400">
                <a:solidFill>
                  <a:srgbClr val="C3E88D"/>
                </a:solidFill>
                <a:latin typeface="Consolas"/>
              </a:rPr>
              <a:t>8085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endParaRPr sz="1400">
              <a:solidFill>
                <a:srgbClr val="C3E88D"/>
              </a:solidFill>
              <a:latin typeface="Consolas"/>
            </a:endParaRP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400">
                <a:solidFill>
                  <a:srgbClr val="E6E6E6"/>
                </a:solidFill>
                <a:latin typeface="Consolas"/>
              </a:rPr>
              <a:t>myapp.admins[0]=</a:t>
            </a:r>
            <a:r>
              <a:rPr sz="1400">
                <a:solidFill>
                  <a:srgbClr val="C3E88D"/>
                </a:solidFill>
                <a:latin typeface="Consolas"/>
              </a:rPr>
              <a:t>admin1@example.com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400">
                <a:solidFill>
                  <a:srgbClr val="E6E6E6"/>
                </a:solidFill>
                <a:latin typeface="Consolas"/>
              </a:rPr>
              <a:t>myapp.admins[1]=</a:t>
            </a:r>
            <a:r>
              <a:rPr sz="1400">
                <a:solidFill>
                  <a:srgbClr val="C3E88D"/>
                </a:solidFill>
                <a:latin typeface="Consolas"/>
              </a:rPr>
              <a:t>admin2@example.com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1417320"/>
            <a:ext cx="48463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Wspólny prefiks myapp.* mapuje się na klasę MyAppProperties.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Pola proste: name, version, enabled.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Obiekt zagnieżdżony: myapp.server.host / .port → klasa Server.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Lista indeksowana: myapp.admins[0], [1] → List&lt;String&gt; admins.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Konwersja typów: "true" → boolean, "8085" → int.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Klasa MyAppProperties — mapowanie pól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371600"/>
            <a:ext cx="6400800" cy="310896"/>
          </a:xfrm>
          <a:prstGeom prst="rect">
            <a:avLst/>
          </a:prstGeom>
          <a:solidFill>
            <a:srgbClr val="3333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41680" y="1371600"/>
            <a:ext cx="6273800" cy="310896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MyAppProperties.java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682496"/>
            <a:ext cx="6400800" cy="4261104"/>
          </a:xfrm>
          <a:prstGeom prst="rect">
            <a:avLst/>
          </a:prstGeom>
          <a:solidFill>
            <a:srgbClr val="1E1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01600" rIns="101600" bIns="101600" rtlCol="0" anchor="ctr"/>
          <a:lstStyle/>
          <a:p>
            <a:pPr algn="ctr"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@Component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@ConfigurationProperties</a:t>
            </a:r>
            <a:r>
              <a:rPr sz="1300">
                <a:solidFill>
                  <a:srgbClr val="E6E6E6"/>
                </a:solidFill>
                <a:latin typeface="Consolas"/>
              </a:rPr>
              <a:t>(prefix=</a:t>
            </a:r>
            <a:r>
              <a:rPr sz="1300">
                <a:solidFill>
                  <a:srgbClr val="C3E88D"/>
                </a:solidFill>
                <a:latin typeface="Consolas"/>
              </a:rPr>
              <a:t>"myapp"</a:t>
            </a:r>
            <a:r>
              <a:rPr sz="1300">
                <a:solidFill>
                  <a:srgbClr val="E6E6E6"/>
                </a:solidFill>
                <a:latin typeface="Consolas"/>
              </a:rPr>
              <a:t>)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@Validated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public class </a:t>
            </a:r>
            <a:r>
              <a:rPr sz="1300">
                <a:solidFill>
                  <a:srgbClr val="FFCB6B"/>
                </a:solidFill>
                <a:latin typeface="Consolas"/>
              </a:rPr>
              <a:t>MyAppProperties</a:t>
            </a:r>
            <a:r>
              <a:rPr sz="1300">
                <a:solidFill>
                  <a:srgbClr val="E6E6E6"/>
                </a:solidFill>
                <a:latin typeface="Consolas"/>
              </a:rPr>
              <a:t> {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  @NotBlank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private String </a:t>
            </a:r>
            <a:r>
              <a:rPr sz="1300">
                <a:solidFill>
                  <a:srgbClr val="E6E6E6"/>
                </a:solidFill>
                <a:latin typeface="Consolas"/>
              </a:rPr>
              <a:t>name;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  @Pattern</a:t>
            </a:r>
            <a:r>
              <a:rPr sz="1300">
                <a:solidFill>
                  <a:srgbClr val="E6E6E6"/>
                </a:solidFill>
                <a:latin typeface="Consolas"/>
              </a:rPr>
              <a:t>(regexp=</a:t>
            </a:r>
            <a:r>
              <a:rPr sz="1300">
                <a:solidFill>
                  <a:srgbClr val="C3E88D"/>
                </a:solidFill>
                <a:latin typeface="Consolas"/>
              </a:rPr>
              <a:t>"\d+\.\d+\.\d+"</a:t>
            </a:r>
            <a:r>
              <a:rPr sz="1300">
                <a:solidFill>
                  <a:srgbClr val="E6E6E6"/>
                </a:solidFill>
                <a:latin typeface="Consolas"/>
              </a:rPr>
              <a:t>)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private String </a:t>
            </a:r>
            <a:r>
              <a:rPr sz="1300">
                <a:solidFill>
                  <a:srgbClr val="E6E6E6"/>
                </a:solidFill>
                <a:latin typeface="Consolas"/>
              </a:rPr>
              <a:t>version;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private boolean </a:t>
            </a:r>
            <a:r>
              <a:rPr sz="1300">
                <a:solidFill>
                  <a:srgbClr val="E6E6E6"/>
                </a:solidFill>
                <a:latin typeface="Consolas"/>
              </a:rPr>
              <a:t>enabled;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  @Valid</a:t>
            </a:r>
            <a:r>
              <a:rPr sz="1300">
                <a:solidFill>
                  <a:srgbClr val="82AAFF"/>
                </a:solidFill>
                <a:latin typeface="Consolas"/>
              </a:rPr>
              <a:t>  private Server </a:t>
            </a:r>
            <a:r>
              <a:rPr sz="1300">
                <a:solidFill>
                  <a:srgbClr val="E6E6E6"/>
                </a:solidFill>
                <a:latin typeface="Consolas"/>
              </a:rPr>
              <a:t>server;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  @NotEmpty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private List&lt;</a:t>
            </a:r>
            <a:r>
              <a:rPr sz="1300">
                <a:solidFill>
                  <a:srgbClr val="F78C6C"/>
                </a:solidFill>
                <a:latin typeface="Consolas"/>
              </a:rPr>
              <a:t>@Email</a:t>
            </a:r>
            <a:r>
              <a:rPr sz="1300">
                <a:solidFill>
                  <a:srgbClr val="82AAFF"/>
                </a:solidFill>
                <a:latin typeface="Consolas"/>
              </a:rPr>
              <a:t> String&gt; </a:t>
            </a:r>
            <a:r>
              <a:rPr sz="1300">
                <a:solidFill>
                  <a:srgbClr val="E6E6E6"/>
                </a:solidFill>
                <a:latin typeface="Consolas"/>
              </a:rPr>
              <a:t>admins;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  </a:t>
            </a:r>
            <a:r>
              <a:rPr sz="1300">
                <a:solidFill>
                  <a:srgbClr val="6A7388"/>
                </a:solidFill>
                <a:latin typeface="Consolas"/>
              </a:rPr>
              <a:t>// gettery i settery (JavaBean)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}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69480" y="1417320"/>
            <a:ext cx="448056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Każde pole odpowiada kluczowi myapp.&lt;pole&gt;.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Settery wymagane przy wiązaniu JavaBean.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Adnotacje walidacyjne nad polami.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List&lt;@Email String&gt; — walidacja każdego elementu listy.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Server jako statyczna klasa zagnieżdżona.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Obiekty zagnieżdżone i kolekcje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371600"/>
            <a:ext cx="6035040" cy="310896"/>
          </a:xfrm>
          <a:prstGeom prst="rect">
            <a:avLst/>
          </a:prstGeom>
          <a:solidFill>
            <a:srgbClr val="3333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41680" y="1371600"/>
            <a:ext cx="5908040" cy="310896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Server (klasa zagnieżdżona) + properties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682496"/>
            <a:ext cx="6035040" cy="3712464"/>
          </a:xfrm>
          <a:prstGeom prst="rect">
            <a:avLst/>
          </a:prstGeom>
          <a:solidFill>
            <a:srgbClr val="1E1E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27000" tIns="101600" rIns="101600" bIns="101600" rtlCol="0" anchor="ctr"/>
          <a:lstStyle/>
          <a:p>
            <a:pPr algn="ctr"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public static class </a:t>
            </a:r>
            <a:r>
              <a:rPr sz="1300">
                <a:solidFill>
                  <a:srgbClr val="FFCB6B"/>
                </a:solidFill>
                <a:latin typeface="Consolas"/>
              </a:rPr>
              <a:t>Server</a:t>
            </a:r>
            <a:r>
              <a:rPr sz="1300">
                <a:solidFill>
                  <a:srgbClr val="E6E6E6"/>
                </a:solidFill>
                <a:latin typeface="Consolas"/>
              </a:rPr>
              <a:t> {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    @NotBlank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  private String </a:t>
            </a:r>
            <a:r>
              <a:rPr sz="1300">
                <a:solidFill>
                  <a:srgbClr val="E6E6E6"/>
                </a:solidFill>
                <a:latin typeface="Consolas"/>
              </a:rPr>
              <a:t>host;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F78C6C"/>
                </a:solidFill>
                <a:latin typeface="Consolas"/>
              </a:rPr>
              <a:t>    @Min</a:t>
            </a:r>
            <a:r>
              <a:rPr sz="1300">
                <a:solidFill>
                  <a:srgbClr val="E6E6E6"/>
                </a:solidFill>
                <a:latin typeface="Consolas"/>
              </a:rPr>
              <a:t>(1024) </a:t>
            </a:r>
            <a:r>
              <a:rPr sz="1300">
                <a:solidFill>
                  <a:srgbClr val="F78C6C"/>
                </a:solidFill>
                <a:latin typeface="Consolas"/>
              </a:rPr>
              <a:t>@Max</a:t>
            </a:r>
            <a:r>
              <a:rPr sz="1300">
                <a:solidFill>
                  <a:srgbClr val="E6E6E6"/>
                </a:solidFill>
                <a:latin typeface="Consolas"/>
              </a:rPr>
              <a:t>(65535)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82AAFF"/>
                </a:solidFill>
                <a:latin typeface="Consolas"/>
              </a:rPr>
              <a:t>    private int </a:t>
            </a:r>
            <a:r>
              <a:rPr sz="1300">
                <a:solidFill>
                  <a:srgbClr val="E6E6E6"/>
                </a:solidFill>
                <a:latin typeface="Consolas"/>
              </a:rPr>
              <a:t>port;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    </a:t>
            </a:r>
            <a:r>
              <a:rPr sz="1300">
                <a:solidFill>
                  <a:srgbClr val="6A7388"/>
                </a:solidFill>
                <a:latin typeface="Consolas"/>
              </a:rPr>
              <a:t>// gettery / settery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}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endParaRPr sz="1300">
              <a:solidFill>
                <a:srgbClr val="E6E6E6"/>
              </a:solidFill>
              <a:latin typeface="Consolas"/>
            </a:endParaRP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6A7388"/>
                </a:solidFill>
                <a:latin typeface="Consolas"/>
              </a:rPr>
              <a:t>// w properties: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myapp.server.host</a:t>
            </a:r>
            <a:r>
              <a:rPr sz="1300">
                <a:solidFill>
                  <a:srgbClr val="C3E88D"/>
                </a:solidFill>
                <a:latin typeface="Consolas"/>
              </a:rPr>
              <a:t>=localhost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myapp.server.port</a:t>
            </a:r>
            <a:r>
              <a:rPr sz="1300">
                <a:solidFill>
                  <a:srgbClr val="C3E88D"/>
                </a:solidFill>
                <a:latin typeface="Consolas"/>
              </a:rPr>
              <a:t>=8085</a:t>
            </a:r>
          </a:p>
          <a:p>
            <a:pPr>
              <a:lnSpc>
                <a:spcPct val="100000"/>
              </a:lnSpc>
              <a:spcAft>
                <a:spcPts val="100"/>
              </a:spcAft>
            </a:pPr>
            <a:r>
              <a:rPr sz="1300">
                <a:solidFill>
                  <a:srgbClr val="E6E6E6"/>
                </a:solidFill>
                <a:latin typeface="Consolas"/>
              </a:rPr>
              <a:t>myapp.admins[0]</a:t>
            </a:r>
            <a:r>
              <a:rPr sz="1300">
                <a:solidFill>
                  <a:srgbClr val="C3E88D"/>
                </a:solidFill>
                <a:latin typeface="Consolas"/>
              </a:rPr>
              <a:t>=admin1@example.com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1417320"/>
            <a:ext cx="4846320" cy="4572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Server modeluje grupę myapp.server.* jako osobny obiekt.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@Valid przy polu server włącza kaskadową walidację obiektu zagnieżdżonego.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Listy: notacja indeksowana [0],[1] lub w YAML jako sekwencja.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Spring obsługuje też Map, Set oraz typy złożone.</a:t>
            </a:r>
          </a:p>
          <a:p>
            <a:pPr>
              <a:spcAft>
                <a:spcPts val="1100"/>
              </a:spcAft>
            </a:pPr>
            <a:r>
              <a:rPr sz="1500" b="1">
                <a:solidFill>
                  <a:srgbClr val="6DB33F"/>
                </a:solidFill>
                <a:latin typeface="Calibri"/>
              </a:rPr>
              <a:t>▸ </a:t>
            </a:r>
            <a:r>
              <a:rPr sz="1500">
                <a:solidFill>
                  <a:srgbClr val="1B2A4A"/>
                </a:solidFill>
                <a:latin typeface="Calibri"/>
              </a:rPr>
              <a:t>Hierarchiczna struktura konfiguracji = czytelny model domeny ustawień.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1B2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1051560"/>
            <a:ext cx="12191695" cy="50800"/>
          </a:xfrm>
          <a:prstGeom prst="rect">
            <a:avLst/>
          </a:prstGeom>
          <a:solidFill>
            <a:srgbClr val="6DB3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109728"/>
            <a:ext cx="10515600" cy="292608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1100" b="1" i="0">
                <a:solidFill>
                  <a:srgbClr val="6DB33F"/>
                </a:solidFill>
                <a:latin typeface="Consolas"/>
              </a:rPr>
              <a:t>SPRING CONFIGURATION PROPERTIES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65760"/>
            <a:ext cx="11247120" cy="640080"/>
          </a:xfrm>
          <a:prstGeom prst="rect">
            <a:avLst/>
          </a:prstGeom>
          <a:noFill/>
        </p:spPr>
        <p:txBody>
          <a:bodyPr wrap="square" lIns="50800" tIns="25400" rIns="50800" bIns="2540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2600" b="1" i="0">
                <a:solidFill>
                  <a:srgbClr val="FFFFFF"/>
                </a:solidFill>
                <a:latin typeface="Calibri"/>
              </a:rPr>
              <a:t>Walidacja właściwości — Jakarta / Hibernate Validator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080" y="1371600"/>
            <a:ext cx="2011680" cy="566928"/>
          </a:xfrm>
          <a:prstGeom prst="rect">
            <a:avLst/>
          </a:prstGeom>
          <a:solidFill>
            <a:srgbClr val="1B2A4A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Adnotacja</a:t>
            </a:r>
          </a:p>
        </p:txBody>
      </p:sp>
      <p:sp>
        <p:nvSpPr>
          <p:cNvPr id="7" name="Rectangle 6"/>
          <p:cNvSpPr/>
          <p:nvPr/>
        </p:nvSpPr>
        <p:spPr>
          <a:xfrm>
            <a:off x="2651760" y="1371600"/>
            <a:ext cx="2011680" cy="566928"/>
          </a:xfrm>
          <a:prstGeom prst="rect">
            <a:avLst/>
          </a:prstGeom>
          <a:solidFill>
            <a:srgbClr val="1B2A4A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Pole</a:t>
            </a:r>
          </a:p>
        </p:txBody>
      </p:sp>
      <p:sp>
        <p:nvSpPr>
          <p:cNvPr id="8" name="Rectangle 7"/>
          <p:cNvSpPr/>
          <p:nvPr/>
        </p:nvSpPr>
        <p:spPr>
          <a:xfrm>
            <a:off x="4663440" y="1371600"/>
            <a:ext cx="6400800" cy="566928"/>
          </a:xfrm>
          <a:prstGeom prst="rect">
            <a:avLst/>
          </a:prstGeom>
          <a:solidFill>
            <a:srgbClr val="1B2A4A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Znaczenie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1938528"/>
            <a:ext cx="2011680" cy="566928"/>
          </a:xfrm>
          <a:prstGeom prst="rect">
            <a:avLst/>
          </a:prstGeom>
          <a:solidFill>
            <a:srgbClr val="F2F5F0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1">
                <a:solidFill>
                  <a:srgbClr val="1B2A4A"/>
                </a:solidFill>
                <a:latin typeface="Consolas"/>
              </a:rPr>
              <a:t>@NotBlank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51760" y="1938528"/>
            <a:ext cx="2011680" cy="566928"/>
          </a:xfrm>
          <a:prstGeom prst="rect">
            <a:avLst/>
          </a:prstGeom>
          <a:solidFill>
            <a:srgbClr val="F2F5F0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name, host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63440" y="1938528"/>
            <a:ext cx="6400800" cy="566928"/>
          </a:xfrm>
          <a:prstGeom prst="rect">
            <a:avLst/>
          </a:prstGeom>
          <a:solidFill>
            <a:srgbClr val="F2F5F0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wartość niepusta (po przycięciu spacji)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2505456"/>
            <a:ext cx="2011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1">
                <a:solidFill>
                  <a:srgbClr val="1B2A4A"/>
                </a:solidFill>
                <a:latin typeface="Consolas"/>
              </a:rPr>
              <a:t>@Pattern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51760" y="2505456"/>
            <a:ext cx="2011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version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663440" y="2505456"/>
            <a:ext cx="64008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format zgodny z wyrażeniem X.Y.Z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40080" y="3072384"/>
            <a:ext cx="2011680" cy="566928"/>
          </a:xfrm>
          <a:prstGeom prst="rect">
            <a:avLst/>
          </a:prstGeom>
          <a:solidFill>
            <a:srgbClr val="F2F5F0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1">
                <a:solidFill>
                  <a:srgbClr val="1B2A4A"/>
                </a:solidFill>
                <a:latin typeface="Consolas"/>
              </a:rPr>
              <a:t>@NotEmpty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651760" y="3072384"/>
            <a:ext cx="2011680" cy="566928"/>
          </a:xfrm>
          <a:prstGeom prst="rect">
            <a:avLst/>
          </a:prstGeom>
          <a:solidFill>
            <a:srgbClr val="F2F5F0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admins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663440" y="3072384"/>
            <a:ext cx="6400800" cy="566928"/>
          </a:xfrm>
          <a:prstGeom prst="rect">
            <a:avLst/>
          </a:prstGeom>
          <a:solidFill>
            <a:srgbClr val="F2F5F0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lista nie może być pusta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40080" y="3639312"/>
            <a:ext cx="2011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1">
                <a:solidFill>
                  <a:srgbClr val="1B2A4A"/>
                </a:solidFill>
                <a:latin typeface="Consolas"/>
              </a:rPr>
              <a:t>@Email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51760" y="3639312"/>
            <a:ext cx="2011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admins[i]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663440" y="3639312"/>
            <a:ext cx="64008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poprawny adres e-mail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40080" y="4206240"/>
            <a:ext cx="2011680" cy="566928"/>
          </a:xfrm>
          <a:prstGeom prst="rect">
            <a:avLst/>
          </a:prstGeom>
          <a:solidFill>
            <a:srgbClr val="F2F5F0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1">
                <a:solidFill>
                  <a:srgbClr val="1B2A4A"/>
                </a:solidFill>
                <a:latin typeface="Consolas"/>
              </a:rPr>
              <a:t>@Min / @Max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651760" y="4206240"/>
            <a:ext cx="2011680" cy="566928"/>
          </a:xfrm>
          <a:prstGeom prst="rect">
            <a:avLst/>
          </a:prstGeom>
          <a:solidFill>
            <a:srgbClr val="F2F5F0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port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663440" y="4206240"/>
            <a:ext cx="6400800" cy="566928"/>
          </a:xfrm>
          <a:prstGeom prst="rect">
            <a:avLst/>
          </a:prstGeom>
          <a:solidFill>
            <a:srgbClr val="F2F5F0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zakres 1024–65535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0080" y="4773168"/>
            <a:ext cx="2011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1">
                <a:solidFill>
                  <a:srgbClr val="1B2A4A"/>
                </a:solidFill>
                <a:latin typeface="Consolas"/>
              </a:rPr>
              <a:t>@Valid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651760" y="4773168"/>
            <a:ext cx="201168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server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663440" y="4773168"/>
            <a:ext cx="640080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0D6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01600" tIns="25400" bIns="25400" rtlCol="0" anchor="ctr"/>
          <a:lstStyle/>
          <a:p>
            <a:pPr algn="ctr"/>
            <a:r>
              <a:rPr sz="1300" b="0">
                <a:solidFill>
                  <a:srgbClr val="1B2A4A"/>
                </a:solidFill>
                <a:latin typeface="Calibri"/>
              </a:rPr>
              <a:t>kaskadowa walidacja obiektu zagnieżdżonego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0080" y="5477256"/>
            <a:ext cx="1097280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@Validated na klasie aktywuje walidację — błędne wartości zatrzymują start aplikacji (fail-fast).</a:t>
            </a:r>
          </a:p>
          <a:p>
            <a:pPr>
              <a:spcAft>
                <a:spcPts val="800"/>
              </a:spcAft>
            </a:pPr>
            <a:r>
              <a:rPr sz="1400" b="1">
                <a:solidFill>
                  <a:srgbClr val="6DB33F"/>
                </a:solidFill>
                <a:latin typeface="Calibri"/>
              </a:rPr>
              <a:t>▸ </a:t>
            </a:r>
            <a:r>
              <a:rPr sz="1400">
                <a:solidFill>
                  <a:srgbClr val="1B2A4A"/>
                </a:solidFill>
                <a:latin typeface="Calibri"/>
              </a:rPr>
              <a:t>Wymaga zależności hibernate-validator (implementacja Jakarta Bean Validation).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200" y="6446520"/>
            <a:ext cx="73152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sz="900" b="0" i="0">
                <a:solidFill>
                  <a:srgbClr val="444B57"/>
                </a:solidFill>
                <a:latin typeface="Calibri"/>
              </a:rPr>
              <a:t>WSZIB · Spring · Lab 6 — Spring Configuration Properties (wersja inżynierska)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lIns="50800" tIns="25400" rIns="50800" bIns="25400" anchor="t">
            <a:spAutoFit/>
          </a:bodyPr>
          <a:lstStyle/>
          <a:p>
            <a:pPr algn="r">
              <a:lnSpc>
                <a:spcPct val="100000"/>
              </a:lnSpc>
              <a:spcAft>
                <a:spcPts val="600"/>
              </a:spcAft>
            </a:pPr>
            <a:r>
              <a:rPr sz="1000" b="1" i="0">
                <a:solidFill>
                  <a:srgbClr val="444B57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1470</Words>
  <Application>Microsoft Office PowerPoint</Application>
  <PresentationFormat>Panoramiczny</PresentationFormat>
  <Paragraphs>247</Paragraphs>
  <Slides>13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7" baseType="lpstr">
      <vt:lpstr>Arial</vt:lpstr>
      <vt:lpstr>Calibri</vt:lpstr>
      <vt:lpstr>Consolas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Artur Pelo</cp:lastModifiedBy>
  <cp:revision>5</cp:revision>
  <dcterms:created xsi:type="dcterms:W3CDTF">2013-01-27T09:14:16Z</dcterms:created>
  <dcterms:modified xsi:type="dcterms:W3CDTF">2026-06-26T13:25:41Z</dcterms:modified>
  <cp:category/>
</cp:coreProperties>
</file>